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2" r:id="rId17"/>
    <p:sldId id="275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15335-D99E-4616-ABB4-62F17E4801BB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44698-3AF1-483E-A6E2-30B1F1A978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075658/" TargetMode="External"/><Relationship Id="rId2" Type="http://schemas.openxmlformats.org/officeDocument/2006/relationships/hyperlink" Target="http://kl38.web.rice.edu/cuda-computer-vis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project.com/Articles/10248/Motion-Detection-Algorithms" TargetMode="External"/><Relationship Id="rId4" Type="http://schemas.openxmlformats.org/officeDocument/2006/relationships/hyperlink" Target="https://www.vision.ee.ethz.ch/publications/papers/proceedings/eth_biwi_01126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Realtime Motion Detection with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cuda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EE5351</a:t>
            </a:r>
            <a:r>
              <a:rPr lang="en-US" dirty="0"/>
              <a:t>                                                        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Sanjit Dash,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AnuBHAV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PANDA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Filter is applied to remove the noise from difference output.</a:t>
            </a:r>
          </a:p>
          <a:p>
            <a:r>
              <a:rPr lang="en-US" dirty="0"/>
              <a:t>For each pixel of difference with a value of 255, rectangle is drawn on the original frame to show motion.</a:t>
            </a:r>
          </a:p>
          <a:p>
            <a:r>
              <a:rPr lang="en-US" dirty="0"/>
              <a:t>For erosion and rectangle OpenCV inbuilt functions are used.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Kernels Used FOR PARALLEL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Convolution for Gaussian</a:t>
            </a:r>
          </a:p>
          <a:p>
            <a:r>
              <a:rPr lang="en-US" dirty="0"/>
              <a:t>Convolution for Sobel x</a:t>
            </a:r>
          </a:p>
          <a:p>
            <a:r>
              <a:rPr lang="en-US" dirty="0"/>
              <a:t>Convolution for Sobel y</a:t>
            </a:r>
          </a:p>
          <a:p>
            <a:r>
              <a:rPr lang="en-US" dirty="0"/>
              <a:t>Calculation of Gradient magnitude and angle</a:t>
            </a:r>
          </a:p>
          <a:p>
            <a:r>
              <a:rPr lang="en-US" dirty="0"/>
              <a:t>Thresholding and Suppression</a:t>
            </a:r>
          </a:p>
          <a:p>
            <a:r>
              <a:rPr lang="en-US" dirty="0"/>
              <a:t>Difference</a:t>
            </a:r>
          </a:p>
          <a:p>
            <a:pPr marL="0" indent="0">
              <a:buNone/>
            </a:pPr>
            <a:r>
              <a:rPr lang="en-US" sz="1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 11 kernel calls for 2 frames. 5 for frame 1, 5 for frame 2 and difference.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Techniques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Convolution with shared memory</a:t>
            </a:r>
          </a:p>
          <a:p>
            <a:r>
              <a:rPr lang="en-US" dirty="0"/>
              <a:t>Constant Memory for filter(mask)</a:t>
            </a:r>
          </a:p>
          <a:p>
            <a:r>
              <a:rPr lang="en-US" dirty="0"/>
              <a:t>Shared memory for thresholding with respect to neighbors.</a:t>
            </a:r>
          </a:p>
          <a:p>
            <a:r>
              <a:rPr lang="en-US" dirty="0"/>
              <a:t>Pinned memory to avoid shadow copy.</a:t>
            </a:r>
          </a:p>
          <a:p>
            <a:r>
              <a:rPr lang="en-US" dirty="0"/>
              <a:t>Streams to parallelize kernel calls for two consecutive frames.</a:t>
            </a:r>
          </a:p>
          <a:p>
            <a:r>
              <a:rPr lang="en-US" dirty="0"/>
              <a:t>Maximum thread utilized.</a:t>
            </a:r>
          </a:p>
          <a:p>
            <a:r>
              <a:rPr lang="en-US" dirty="0"/>
              <a:t>Thread Coarsening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Sequential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573212"/>
            <a:ext cx="9905999" cy="3541714"/>
          </a:xfrm>
        </p:spPr>
        <p:txBody>
          <a:bodyPr>
            <a:noAutofit/>
          </a:bodyPr>
          <a:lstStyle/>
          <a:p>
            <a:r>
              <a:rPr lang="en-US" sz="1600" dirty="0"/>
              <a:t>cv::</a:t>
            </a:r>
            <a:r>
              <a:rPr lang="en-US" sz="1600" dirty="0" err="1"/>
              <a:t>GaussianBlur</a:t>
            </a:r>
            <a:r>
              <a:rPr lang="en-US" sz="1600" dirty="0"/>
              <a:t>(source, blurred, cv::Size(5, 5), 0);</a:t>
            </a:r>
          </a:p>
          <a:p>
            <a:r>
              <a:rPr lang="en-US" sz="1600" dirty="0"/>
              <a:t>cv::Sobel(blurred, </a:t>
            </a:r>
            <a:r>
              <a:rPr lang="en-US" sz="1600" dirty="0" err="1"/>
              <a:t>grad_x</a:t>
            </a:r>
            <a:r>
              <a:rPr lang="en-US" sz="1600" dirty="0"/>
              <a:t>, CV_8U, 1, 0, 3, scale, delta, cv::BORDER_DEFAULT);</a:t>
            </a:r>
          </a:p>
          <a:p>
            <a:r>
              <a:rPr lang="de-DE" sz="1600" dirty="0"/>
              <a:t>cv::convertScaleAbs(grad_x, abs_grad_x);</a:t>
            </a:r>
          </a:p>
          <a:p>
            <a:r>
              <a:rPr lang="en-US" sz="1600" dirty="0"/>
              <a:t>cv::Sobel(blurred, </a:t>
            </a:r>
            <a:r>
              <a:rPr lang="en-US" sz="1600" dirty="0" err="1"/>
              <a:t>grad_y</a:t>
            </a:r>
            <a:r>
              <a:rPr lang="en-US" sz="1600" dirty="0"/>
              <a:t>, CV_8U, 0, 1, 3, scale, delta, cv::BORDER_DEFAULT);</a:t>
            </a:r>
          </a:p>
          <a:p>
            <a:r>
              <a:rPr lang="es-ES" sz="1600" dirty="0"/>
              <a:t>cv::convertScaleAbs(grad_y, abs_grad_y);</a:t>
            </a:r>
          </a:p>
          <a:p>
            <a:r>
              <a:rPr lang="en-US" sz="1600" dirty="0" err="1"/>
              <a:t>addWeighted</a:t>
            </a:r>
            <a:r>
              <a:rPr lang="en-US" sz="1600" dirty="0"/>
              <a:t> to compute the gradient values</a:t>
            </a:r>
          </a:p>
          <a:p>
            <a:r>
              <a:rPr lang="en-US" sz="1600" dirty="0" err="1"/>
              <a:t>serial_thresholding_and_suppression</a:t>
            </a:r>
            <a:endParaRPr lang="en-US" sz="1600" dirty="0"/>
          </a:p>
          <a:p>
            <a:r>
              <a:rPr lang="en-US" sz="1600" dirty="0" err="1"/>
              <a:t>serial_difference_filter</a:t>
            </a:r>
            <a:endParaRPr lang="en-US" sz="1600" dirty="0"/>
          </a:p>
          <a:p>
            <a:r>
              <a:rPr lang="it-IT" sz="1600" dirty="0"/>
              <a:t>cv::erode(difference_img, difference_img, elementErode);</a:t>
            </a:r>
          </a:p>
          <a:p>
            <a:r>
              <a:rPr lang="en-US" sz="1600" dirty="0"/>
              <a:t>cv::rectangle(</a:t>
            </a:r>
            <a:r>
              <a:rPr lang="en-US" sz="1600" dirty="0" err="1"/>
              <a:t>motionFrame</a:t>
            </a:r>
            <a:r>
              <a:rPr lang="en-US" sz="1600" dirty="0"/>
              <a:t>, cv::Point(j - 5, </a:t>
            </a:r>
            <a:r>
              <a:rPr lang="en-US" sz="1600" dirty="0" err="1"/>
              <a:t>i</a:t>
            </a:r>
            <a:r>
              <a:rPr lang="en-US" sz="1600" dirty="0"/>
              <a:t> - 5), cv::Point(j + 5, </a:t>
            </a:r>
            <a:r>
              <a:rPr lang="en-US" sz="1600" dirty="0" err="1"/>
              <a:t>i</a:t>
            </a:r>
            <a:r>
              <a:rPr lang="en-US" sz="1600" dirty="0"/>
              <a:t> + 5), cv::Scalar(255, 0, 0), 1);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310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08" y="1766657"/>
            <a:ext cx="4031929" cy="238809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97" y="1766656"/>
            <a:ext cx="4064632" cy="2388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86" y="4448175"/>
            <a:ext cx="3591472" cy="2091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41989" y="4154749"/>
            <a:ext cx="7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8514" y="4183030"/>
            <a:ext cx="134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9602" y="5302887"/>
            <a:ext cx="7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Sobel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3127"/>
          </a:xfrm>
        </p:spPr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545896"/>
            <a:ext cx="3961221" cy="225859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545897"/>
            <a:ext cx="3906838" cy="2258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946" y="4044106"/>
            <a:ext cx="4066677" cy="23757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47800" y="385944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52364" y="3859440"/>
            <a:ext cx="134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7831" y="5231978"/>
            <a:ext cx="1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Motion Detection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up depends on the size and quality  of the input</a:t>
            </a:r>
          </a:p>
          <a:p>
            <a:r>
              <a:rPr lang="en-US" dirty="0"/>
              <a:t>We are gaining around 5x-10X speed up based upon the quality of the input</a:t>
            </a:r>
          </a:p>
          <a:p>
            <a:r>
              <a:rPr lang="en-US" dirty="0"/>
              <a:t>Expected result(According to the reference paper)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36C8F-AE04-4860-8E53-7B39F07B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3838575"/>
            <a:ext cx="5772150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9B643-8BF9-4854-9F25-4E67A703E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37" y="1762919"/>
            <a:ext cx="5200650" cy="4543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45206-3358-4D8B-AD25-B42F44F9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62919"/>
            <a:ext cx="55816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And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Systems does not have </a:t>
            </a:r>
            <a:r>
              <a:rPr lang="en-US" dirty="0" err="1"/>
              <a:t>ffmpeg</a:t>
            </a:r>
            <a:r>
              <a:rPr lang="en-US" dirty="0"/>
              <a:t>.(converted the video into sequence of images) and processed it for performance calculations.</a:t>
            </a:r>
          </a:p>
          <a:p>
            <a:r>
              <a:rPr lang="en-US" dirty="0"/>
              <a:t>Device computation is compute bound</a:t>
            </a:r>
          </a:p>
          <a:p>
            <a:r>
              <a:rPr lang="en-US" dirty="0"/>
              <a:t>Erosion filter can be implemented parallelly </a:t>
            </a:r>
          </a:p>
          <a:p>
            <a:r>
              <a:rPr lang="en-US" dirty="0"/>
              <a:t>Rectangle functions can be implemented parallelly</a:t>
            </a:r>
          </a:p>
          <a:p>
            <a:r>
              <a:rPr lang="en-US" dirty="0"/>
              <a:t>We can transfer the data using GMAC For </a:t>
            </a:r>
            <a:r>
              <a:rPr lang="en-US"/>
              <a:t>largesize </a:t>
            </a:r>
            <a:r>
              <a:rPr lang="en-US" dirty="0"/>
              <a:t>videos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kl38.web.rice.edu/cuda-computer-vision.pdf</a:t>
            </a:r>
          </a:p>
          <a:p>
            <a:r>
              <a:rPr lang="en-US" dirty="0">
                <a:hlinkClick r:id="rId3"/>
              </a:rPr>
              <a:t>https://ieeexplore.ieee.org/document/8075658/</a:t>
            </a:r>
            <a:endParaRPr lang="en-US" dirty="0"/>
          </a:p>
          <a:p>
            <a:r>
              <a:rPr lang="en-US" dirty="0">
                <a:hlinkClick r:id="rId4"/>
              </a:rPr>
              <a:t>https://www.vision.ee.ethz.ch/publications/papers/proceedings/eth_biwi_01126.pdf</a:t>
            </a:r>
            <a:endParaRPr lang="en-US" dirty="0"/>
          </a:p>
          <a:p>
            <a:r>
              <a:rPr lang="en-US" dirty="0">
                <a:hlinkClick r:id="rId5"/>
              </a:rPr>
              <a:t>https://www.codeproject.com/Articles/10248/Motion-Detection-Algorithms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Objective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Parallel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Serial Implementation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Speed 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Challenges and Improvements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99468"/>
            <a:ext cx="9905998" cy="147857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600" dirty="0"/>
          </a:p>
          <a:p>
            <a:pPr marL="0" indent="0">
              <a:buNone/>
            </a:pPr>
            <a:r>
              <a:rPr lang="en-US" sz="6600" dirty="0"/>
              <a:t>         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 : Utilize the ability of GPU to accelerate computer vision algorithms like Motion Detection</a:t>
            </a:r>
          </a:p>
          <a:p>
            <a:r>
              <a:rPr lang="en-US" dirty="0"/>
              <a:t>Motion Detection is a widely used computer vision application.</a:t>
            </a:r>
          </a:p>
          <a:p>
            <a:r>
              <a:rPr lang="en-US" dirty="0"/>
              <a:t>Some of the major application areas are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Surveillance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Pattern recognition such as pedestrian detection, vehicle detection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Analysis of the captured motion data (</a:t>
            </a:r>
            <a:r>
              <a:rPr lang="en-US" dirty="0" err="1"/>
              <a:t>eg</a:t>
            </a:r>
            <a:r>
              <a:rPr lang="en-US" dirty="0"/>
              <a:t>: helping athletes to improve their </a:t>
            </a:r>
            <a:r>
              <a:rPr lang="en-US" dirty="0" err="1"/>
              <a:t>performance,Real</a:t>
            </a:r>
            <a:r>
              <a:rPr lang="en-US" dirty="0"/>
              <a:t> time traffic </a:t>
            </a:r>
            <a:r>
              <a:rPr lang="en-US" dirty="0" err="1"/>
              <a:t>Ananlysis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Wave 3"/>
          <p:cNvSpPr/>
          <p:nvPr/>
        </p:nvSpPr>
        <p:spPr>
          <a:xfrm>
            <a:off x="2228295" y="2778711"/>
            <a:ext cx="221942" cy="177553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Wave 4"/>
          <p:cNvSpPr/>
          <p:nvPr/>
        </p:nvSpPr>
        <p:spPr>
          <a:xfrm>
            <a:off x="2228295" y="2965142"/>
            <a:ext cx="221942" cy="177553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ave 5"/>
          <p:cNvSpPr/>
          <p:nvPr/>
        </p:nvSpPr>
        <p:spPr>
          <a:xfrm>
            <a:off x="2228295" y="3178205"/>
            <a:ext cx="221942" cy="177553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ave 6"/>
          <p:cNvSpPr/>
          <p:nvPr/>
        </p:nvSpPr>
        <p:spPr>
          <a:xfrm>
            <a:off x="2228295" y="3715306"/>
            <a:ext cx="221942" cy="177553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2"/>
            <a:endCxn id="7" idx="0"/>
          </p:cNvCxnSpPr>
          <p:nvPr/>
        </p:nvCxnSpPr>
        <p:spPr>
          <a:xfrm>
            <a:off x="2339266" y="3333564"/>
            <a:ext cx="0" cy="40393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11044" y="2539013"/>
            <a:ext cx="1020933" cy="159798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4435880" y="2796465"/>
            <a:ext cx="1123134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Gaussian Blur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868538" y="2796466"/>
            <a:ext cx="1008671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Edge Detection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322026" y="2796465"/>
            <a:ext cx="1162796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Selective Thresholding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2195" y="2121326"/>
            <a:ext cx="1712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file/Cam Feed</a:t>
            </a:r>
          </a:p>
        </p:txBody>
      </p:sp>
      <p:sp>
        <p:nvSpPr>
          <p:cNvPr id="18" name="Wave 17"/>
          <p:cNvSpPr/>
          <p:nvPr/>
        </p:nvSpPr>
        <p:spPr>
          <a:xfrm>
            <a:off x="3205267" y="3133816"/>
            <a:ext cx="221942" cy="177553"/>
          </a:xfrm>
          <a:prstGeom prst="wav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ave 18"/>
          <p:cNvSpPr/>
          <p:nvPr/>
        </p:nvSpPr>
        <p:spPr>
          <a:xfrm>
            <a:off x="3795260" y="3147134"/>
            <a:ext cx="221942" cy="177553"/>
          </a:xfrm>
          <a:prstGeom prst="wave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846483" y="3222592"/>
            <a:ext cx="328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31083" y="3222592"/>
            <a:ext cx="328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41454" y="3235909"/>
            <a:ext cx="3286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/>
          <p:cNvSpPr/>
          <p:nvPr/>
        </p:nvSpPr>
        <p:spPr>
          <a:xfrm>
            <a:off x="9205504" y="2796465"/>
            <a:ext cx="1078375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Difference Filter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9166674" y="4293833"/>
            <a:ext cx="1078390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Erosion Filter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47359" y="3860727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Frames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705869" y="3710865"/>
            <a:ext cx="0" cy="559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96825" y="333356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RGB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59554" y="3341876"/>
            <a:ext cx="818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Grayscale</a:t>
            </a:r>
          </a:p>
        </p:txBody>
      </p:sp>
      <p:cxnSp>
        <p:nvCxnSpPr>
          <p:cNvPr id="43" name="Straight Arrow Connector 42"/>
          <p:cNvCxnSpPr>
            <a:stCxn id="13" idx="3"/>
            <a:endCxn id="14" idx="1"/>
          </p:cNvCxnSpPr>
          <p:nvPr/>
        </p:nvCxnSpPr>
        <p:spPr>
          <a:xfrm>
            <a:off x="5559014" y="3253665"/>
            <a:ext cx="3095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  <a:endCxn id="15" idx="1"/>
          </p:cNvCxnSpPr>
          <p:nvPr/>
        </p:nvCxnSpPr>
        <p:spPr>
          <a:xfrm flipV="1">
            <a:off x="6877209" y="3253665"/>
            <a:ext cx="4448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7123252" y="4293833"/>
            <a:ext cx="1078390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Motion Detection</a:t>
            </a:r>
          </a:p>
        </p:txBody>
      </p:sp>
      <p:cxnSp>
        <p:nvCxnSpPr>
          <p:cNvPr id="52" name="Straight Arrow Connector 51"/>
          <p:cNvCxnSpPr>
            <a:stCxn id="31" idx="1"/>
            <a:endCxn id="50" idx="3"/>
          </p:cNvCxnSpPr>
          <p:nvPr/>
        </p:nvCxnSpPr>
        <p:spPr>
          <a:xfrm flipH="1">
            <a:off x="8201642" y="4751033"/>
            <a:ext cx="965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5" idx="3"/>
            <a:endCxn id="30" idx="1"/>
          </p:cNvCxnSpPr>
          <p:nvPr/>
        </p:nvCxnSpPr>
        <p:spPr>
          <a:xfrm>
            <a:off x="8484822" y="3253665"/>
            <a:ext cx="7206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Footer Placeholder 6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928391" cy="365125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High Computational Complexity– Parallelization Required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Reading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OpenCV 2.4.5(Linux) / 3.4.1(Windows)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Linux 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FFMPEG – not installed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err="1"/>
              <a:t>Gstreamer</a:t>
            </a:r>
            <a:r>
              <a:rPr lang="en-US" sz="1600" dirty="0"/>
              <a:t> to read sequence of images</a:t>
            </a:r>
            <a:endParaRPr lang="en-US" dirty="0"/>
          </a:p>
          <a:p>
            <a:r>
              <a:rPr lang="en-US" dirty="0"/>
              <a:t>Reading Frames from video using OpenCV</a:t>
            </a:r>
          </a:p>
          <a:p>
            <a:r>
              <a:rPr lang="en-US" dirty="0"/>
              <a:t>Converting to grayscale for further processing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Noise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Gaussian filter(Low Pass filter) is used to reduce high frequency noise from the image.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the filter used.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 is used to apply the mask on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37" y="3165226"/>
            <a:ext cx="2488964" cy="20550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Sobel Filter is used to approximate the gradient of the image.</a:t>
                </a:r>
              </a:p>
              <a:p>
                <a:r>
                  <a:rPr lang="en-US" dirty="0"/>
                  <a:t>Gradient’s magnitude and angle at each pixel is computed.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,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𝐺𝑥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Convolution is used to calculate </a:t>
                </a:r>
                <a:r>
                  <a:rPr lang="en-US" dirty="0" err="1"/>
                  <a:t>Gx</a:t>
                </a:r>
                <a:r>
                  <a:rPr lang="en-US" dirty="0"/>
                  <a:t> and </a:t>
                </a:r>
                <a:r>
                  <a:rPr lang="en-US" dirty="0" err="1"/>
                  <a:t>Gy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Edges correspond to the pixels with high gradient magnitude.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6" t="-3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96" y="3877747"/>
            <a:ext cx="3638031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Selective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Pixels with gradient magnitude below a user defined threshold are suppressed. (Non Maximum Suppression)</a:t>
            </a:r>
          </a:p>
          <a:p>
            <a:r>
              <a:rPr lang="en-US" dirty="0"/>
              <a:t>Pixels with magnitude above the threshold and also above those pixels in the gradient direction are enhanced.</a:t>
            </a:r>
          </a:p>
          <a:p>
            <a:r>
              <a:rPr lang="en-US" dirty="0"/>
              <a:t>Selective thresholding is applied to a mask around each selected pixel to catch the pixels that might have been missed to create continuous edges.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/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Edges of two consecutive frames are detected and their difference is checked to detect motion.</a:t>
                </a:r>
              </a:p>
              <a:p>
                <a:r>
                  <a:rPr lang="en-US" dirty="0"/>
                  <a:t>Large difference between frames indicate motion.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==0?0:255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process is continuously repeated for every pair of frames in order to detect a real time motion.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1" t="-2238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838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Tw Cen MT</vt:lpstr>
      <vt:lpstr>Wingdings</vt:lpstr>
      <vt:lpstr>Circuit</vt:lpstr>
      <vt:lpstr>Realtime Motion Detection with cuda</vt:lpstr>
      <vt:lpstr>OVERVIEW</vt:lpstr>
      <vt:lpstr>Objective</vt:lpstr>
      <vt:lpstr>Architecture</vt:lpstr>
      <vt:lpstr>Reading Video</vt:lpstr>
      <vt:lpstr>Noise Reduction</vt:lpstr>
      <vt:lpstr>Edge Detection</vt:lpstr>
      <vt:lpstr>Selective Thresholding</vt:lpstr>
      <vt:lpstr>Difference Map</vt:lpstr>
      <vt:lpstr>Motion Detection</vt:lpstr>
      <vt:lpstr>Kernels Used FOR PARALLEL IMPLEMENTATION</vt:lpstr>
      <vt:lpstr>Techniques Implemented</vt:lpstr>
      <vt:lpstr>Sequential Version</vt:lpstr>
      <vt:lpstr>Results</vt:lpstr>
      <vt:lpstr>ReSults</vt:lpstr>
      <vt:lpstr>Speed UP</vt:lpstr>
      <vt:lpstr>Analysis</vt:lpstr>
      <vt:lpstr>Challenges And Improvements</vt:lpstr>
      <vt:lpstr>Reference</vt:lpstr>
      <vt:lpstr>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Realtime Motion Detection with cuda</dc:title>
  <dc:creator>Sanjit Dash</dc:creator>
  <cp:lastModifiedBy>Sanjit Dash</cp:lastModifiedBy>
  <cp:revision>54</cp:revision>
  <dcterms:created xsi:type="dcterms:W3CDTF">2018-12-17T07:23:00Z</dcterms:created>
  <dcterms:modified xsi:type="dcterms:W3CDTF">2018-12-20T05:22:31Z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1033-10.2.0.5832</vt:lpwstr>
  </property>
</Properties>
</file>